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Tahoma"/>
      <p:regular r:id="rId26"/>
      <p:bold r:id="rId27"/>
    </p:embeddedFont>
    <p:embeddedFont>
      <p:font typeface="Quattrocento Sans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hcRll6v/LcGndbImxkQlFqIWiP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007037B9-4337-4000-954F-549D3498064A}">
  <a:tblStyle styleId="{007037B9-4337-4000-954F-549D3498064A}" styleName="Table_0">
    <a:wholeTbl>
      <a:tcTxStyle b="off" i="off">
        <a:font>
          <a:latin typeface="Helvetica"/>
          <a:ea typeface="Helvetica"/>
          <a:cs typeface="Helvetica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9F0"/>
          </a:solidFill>
        </a:fill>
      </a:tcStyle>
    </a:wholeTbl>
    <a:band1H>
      <a:tcTxStyle/>
      <a:tcStyle>
        <a:fill>
          <a:solidFill>
            <a:srgbClr val="CAD0E0"/>
          </a:solidFill>
        </a:fill>
      </a:tcStyle>
    </a:band1H>
    <a:band2H>
      <a:tcTxStyle/>
    </a:band2H>
    <a:band1V>
      <a:tcTxStyle/>
      <a:tcStyle>
        <a:fill>
          <a:solidFill>
            <a:srgbClr val="CAD0E0"/>
          </a:solidFill>
        </a:fill>
      </a:tcStyle>
    </a:band1V>
    <a:band2V>
      <a:tcTxStyle/>
    </a:band2V>
    <a:lastCol>
      <a:tcTxStyle b="on" i="off">
        <a:font>
          <a:latin typeface="Helvetica"/>
          <a:ea typeface="Helvetica"/>
          <a:cs typeface="Helvetica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Helvetica"/>
          <a:ea typeface="Helvetica"/>
          <a:cs typeface="Helvetica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Helvetica"/>
          <a:ea typeface="Helvetica"/>
          <a:cs typeface="Helvetica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Tahoma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QuattrocentoSans-regular.fntdata"/><Relationship Id="rId27" Type="http://schemas.openxmlformats.org/officeDocument/2006/relationships/font" Target="fonts/Tahom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Quattrocento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boldItalic.fntdata"/><Relationship Id="rId30" Type="http://schemas.openxmlformats.org/officeDocument/2006/relationships/font" Target="fonts/QuattrocentoSans-italic.fntdata"/><Relationship Id="rId11" Type="http://schemas.openxmlformats.org/officeDocument/2006/relationships/slide" Target="slides/slide6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5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1.png>
</file>

<file path=ppt/media/image12.png>
</file>

<file path=ppt/media/image13.png>
</file>

<file path=ppt/media/image14.jpg>
</file>

<file path=ppt/media/image15.png>
</file>

<file path=ppt/media/image2.png>
</file>

<file path=ppt/media/image3.png>
</file>

<file path=ppt/media/image4.png>
</file>

<file path=ppt/media/image5.jpg>
</file>

<file path=ppt/media/image6.jpg>
</file>

<file path=ppt/media/image7.jp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1" name="Google Shape;121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" name="Google Shape;131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32" name="Google Shape;132;p1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8" name="Google Shape;148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63" name="Google Shape;163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1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8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18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8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3" id="13" name="Google Shape;13;p18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5865" y="6131473"/>
            <a:ext cx="2695529" cy="61112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8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18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18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9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19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0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0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1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1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2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22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22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3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4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4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5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5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5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5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5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5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17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17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7.jpg"/><Relationship Id="rId4" Type="http://schemas.openxmlformats.org/officeDocument/2006/relationships/image" Target="../media/image14.jpg"/><Relationship Id="rId5" Type="http://schemas.openxmlformats.org/officeDocument/2006/relationships/image" Target="../media/image6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5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idx="4294967295" type="ctrTitle"/>
          </p:nvPr>
        </p:nvSpPr>
        <p:spPr>
          <a:xfrm>
            <a:off x="263525" y="1628775"/>
            <a:ext cx="11297920" cy="1419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3 - Phần 2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i="0" lang="en-US" sz="34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Advanced Array </a:t>
            </a:r>
            <a:endParaRPr b="1" i="0" sz="34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3: Array 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2: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8" name="Google Shape;118;p10"/>
          <p:cNvSpPr txBox="1"/>
          <p:nvPr/>
        </p:nvSpPr>
        <p:spPr>
          <a:xfrm>
            <a:off x="655320" y="1447800"/>
            <a:ext cx="10947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800"/>
              <a:buFont typeface="Quattrocento Sans"/>
              <a:buNone/>
            </a:pPr>
            <a:r>
              <a:rPr i="0" lang="en-US" sz="2800" u="none" cap="none" strike="noStrike">
                <a:solidFill>
                  <a:srgbClr val="005241"/>
                </a:solidFill>
                <a:latin typeface="Tahoma"/>
                <a:ea typeface="Tahoma"/>
                <a:cs typeface="Tahoma"/>
                <a:sym typeface="Tahoma"/>
              </a:rPr>
              <a:t>Khi nào Set hiệu quả hơn Array? Cho 3 ví dụ minh hoạ thể hiện Set hiệu quả?</a:t>
            </a:r>
            <a:endParaRPr i="0" sz="2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24" name="Google Shape;12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1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11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27" name="Google Shape;127;p11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8" name="Google Shape;128;p11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2"/>
          <p:cNvGrpSpPr/>
          <p:nvPr/>
        </p:nvGrpSpPr>
        <p:grpSpPr>
          <a:xfrm>
            <a:off x="5486400" y="1066800"/>
            <a:ext cx="5181600" cy="5791200"/>
            <a:chOff x="2057400" y="1367692"/>
            <a:chExt cx="4713619" cy="5461000"/>
          </a:xfrm>
        </p:grpSpPr>
        <p:pic>
          <p:nvPicPr>
            <p:cNvPr descr="C:\Users\powerpoint.vn\Downloads\gd_d469b81f6980.jpg" id="135" name="Google Shape;135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19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6" name="Google Shape;136;p12"/>
            <p:cNvSpPr/>
            <p:nvPr/>
          </p:nvSpPr>
          <p:spPr>
            <a:xfrm rot="318926">
              <a:off x="2540248" y="2370718"/>
              <a:ext cx="1486870" cy="376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7" name="Google Shape;137;p12"/>
            <p:cNvSpPr/>
            <p:nvPr/>
          </p:nvSpPr>
          <p:spPr>
            <a:xfrm>
              <a:off x="2767399" y="3273701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8" name="Google Shape;138;p12"/>
            <p:cNvSpPr/>
            <p:nvPr/>
          </p:nvSpPr>
          <p:spPr>
            <a:xfrm rot="-463181">
              <a:off x="4306550" y="1951452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9" name="Google Shape;139;p12"/>
            <p:cNvSpPr/>
            <p:nvPr/>
          </p:nvSpPr>
          <p:spPr>
            <a:xfrm rot="193715">
              <a:off x="4276070" y="2902279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40" name="Google Shape;140;p1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Font typeface="Tahoma"/>
              <a:buNone/>
            </a:pPr>
            <a:r>
              <a:rPr lang="en-US" sz="4400"/>
              <a:t>Chia nhóm thuyết trình</a:t>
            </a:r>
            <a:endParaRPr sz="4400"/>
          </a:p>
        </p:txBody>
      </p:sp>
      <p:sp>
        <p:nvSpPr>
          <p:cNvPr id="141" name="Google Shape;141;p12"/>
          <p:cNvSpPr txBox="1"/>
          <p:nvPr>
            <p:ph idx="4294967295" type="body"/>
          </p:nvPr>
        </p:nvSpPr>
        <p:spPr>
          <a:xfrm>
            <a:off x="1770380" y="1203325"/>
            <a:ext cx="3868420" cy="33267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42" name="Google Shape;14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12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44" name="Google Shape;144;p12"/>
            <p:cNvPicPr preferRelativeResize="0"/>
            <p:nvPr/>
          </p:nvPicPr>
          <p:blipFill rotWithShape="1">
            <a:blip r:embed="rId5">
              <a:alphaModFix/>
            </a:blip>
            <a:srcRect b="0" l="0" r="-6572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5" name="Google Shape;145;p12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51" name="Google Shape;151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52" name="Google Shape;152;p1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53" name="Google Shape;153;p13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" name="Google Shape;154;p13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4.1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4.1</a:t>
            </a:r>
            <a:endParaRPr/>
          </a:p>
        </p:txBody>
      </p:sp>
      <p:sp>
        <p:nvSpPr>
          <p:cNvPr id="160" name="Google Shape;160;p14"/>
          <p:cNvSpPr txBox="1"/>
          <p:nvPr>
            <p:ph idx="4294967295" type="body"/>
          </p:nvPr>
        </p:nvSpPr>
        <p:spPr>
          <a:xfrm>
            <a:off x="1271425" y="1557027"/>
            <a:ext cx="8611800" cy="3671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38150" lvl="0" marL="457200" marR="0" rtl="0" algn="l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300"/>
              <a:buFont typeface="Tahoma"/>
              <a:buChar char="•"/>
            </a:pPr>
            <a:r>
              <a:rPr b="0" i="0" lang="en-US" sz="222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What is “OOP”?</a:t>
            </a:r>
            <a:endParaRPr b="0" i="0" sz="222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38150" lvl="0" marL="457200" marR="0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300"/>
              <a:buFont typeface="Tahoma"/>
              <a:buChar char="•"/>
            </a:pPr>
            <a:r>
              <a:rPr b="0" i="0" lang="en-US" sz="222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Getting Started with OOP Code</a:t>
            </a:r>
            <a:endParaRPr b="0" i="0" sz="222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38150" lvl="0" marL="457200" marR="0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300"/>
              <a:buFont typeface="Tahoma"/>
              <a:buChar char="•"/>
            </a:pPr>
            <a:r>
              <a:rPr b="0" i="0" lang="en-US" sz="222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Defining &amp; Using a First Class </a:t>
            </a:r>
            <a:endParaRPr b="0" i="0" sz="222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38150" lvl="0" marL="457200" marR="0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300"/>
              <a:buFont typeface="Tahoma"/>
              <a:buChar char="•"/>
            </a:pPr>
            <a:r>
              <a:rPr b="0" i="0" lang="en-US" sz="222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Working with Constructor Methods </a:t>
            </a:r>
            <a:endParaRPr b="0" i="0" sz="222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38150" lvl="0" marL="457200" marR="0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300"/>
              <a:buFont typeface="Tahoma"/>
              <a:buChar char="•"/>
            </a:pPr>
            <a:r>
              <a:rPr b="0" i="0" lang="en-US" sz="222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Fields vs Properties</a:t>
            </a:r>
            <a:endParaRPr b="0" i="0" sz="222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109854" lvl="0" marL="23177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1920"/>
              <a:buFont typeface="Tahoma"/>
              <a:buNone/>
            </a:pPr>
            <a:r>
              <a:t/>
            </a:r>
            <a:endParaRPr b="0" i="0" sz="222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5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7" name="Google Shape;167;p15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8" name="Google Shape;168;p15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69" name="Google Shape;169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99515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Google Shape;170;p15"/>
          <p:cNvSpPr txBox="1"/>
          <p:nvPr>
            <p:ph idx="1" type="body"/>
          </p:nvPr>
        </p:nvSpPr>
        <p:spPr>
          <a:xfrm>
            <a:off x="4079875" y="1701165"/>
            <a:ext cx="662559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Spread Operator &amp; Array Destructuring 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Maps &amp; Sets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WeakSet &amp; WeakMap</a:t>
            </a:r>
            <a:endParaRPr b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/>
          </a:p>
        </p:txBody>
      </p:sp>
      <p:pic>
        <p:nvPicPr>
          <p:cNvPr descr="Picture 1" id="176" name="Google Shape;17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3.2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 3.2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4.1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6144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4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3.2 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" name="Google Shape;78;p4"/>
          <p:cNvSpPr/>
          <p:nvPr/>
        </p:nvSpPr>
        <p:spPr>
          <a:xfrm>
            <a:off x="852805" y="2411095"/>
            <a:ext cx="10133965" cy="4150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Spread Operator &amp; Array Destructuring 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Maps &amp; Sets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WeakSet &amp; WeakMap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Spread Operator &amp; Array Destructuring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84" name="Google Shape;8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485825" y="1285875"/>
            <a:ext cx="9220350" cy="5186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Maps &amp; Sets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90" name="Google Shape;90;p6"/>
          <p:cNvGraphicFramePr/>
          <p:nvPr/>
        </p:nvGraphicFramePr>
        <p:xfrm>
          <a:off x="286688" y="110363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{007037B9-4337-4000-954F-549D3498064A}</a:tableStyleId>
              </a:tblPr>
              <a:tblGrid>
                <a:gridCol w="1915700"/>
                <a:gridCol w="4547675"/>
                <a:gridCol w="5155250"/>
              </a:tblGrid>
              <a:tr h="9091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Đặc điểm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Set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Map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708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Khái niệm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Tập hợp các giá trị duy nhất, không trùng lặp.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Tập hợp các cặp key–value, trong đó key có thể là bất kỳ kiểu dữ liệu nào.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0832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Cách tạo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let mySet = new Set([1, 2, 3]);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let myMap = new Map([["a", 1], ["b", 2]]);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8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Thêm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mySet.add(value)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myMap.set(key, value)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8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Xóa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mySet.delete(value)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myMap.delete(key)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73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Kiểm tra tồn tại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mySet.has(value)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myMap.has(key)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8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Lấy giá trị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Không có (chỉ duyệt được)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myMap.get(key)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8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Xóa toàn bộ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mySet.clear()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myMap.clear()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080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Kích thước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mySet.size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myMap.size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WeakSet &amp; WeakMap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6" name="Google Shape;96;p7"/>
          <p:cNvSpPr txBox="1"/>
          <p:nvPr/>
        </p:nvSpPr>
        <p:spPr>
          <a:xfrm>
            <a:off x="655320" y="1436717"/>
            <a:ext cx="10881360" cy="4887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793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t/>
            </a:r>
            <a:endParaRPr b="0" i="0" sz="2400" u="none" cap="none" strike="noStrike">
              <a:solidFill>
                <a:srgbClr val="00524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graphicFrame>
        <p:nvGraphicFramePr>
          <p:cNvPr id="97" name="Google Shape;97;p7"/>
          <p:cNvGraphicFramePr/>
          <p:nvPr/>
        </p:nvGraphicFramePr>
        <p:xfrm>
          <a:off x="392465" y="11519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{007037B9-4337-4000-954F-549D3498064A}</a:tableStyleId>
              </a:tblPr>
              <a:tblGrid>
                <a:gridCol w="2295175"/>
                <a:gridCol w="2295175"/>
                <a:gridCol w="2295175"/>
                <a:gridCol w="2295175"/>
                <a:gridCol w="2295175"/>
              </a:tblGrid>
              <a:tr h="6995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Đặc điểm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Set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WeakSet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Map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8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WeakMap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7726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Lưu trữ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Giá trị duy nhất (mọi kiểu dữ liệu).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Chỉ lưu object.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Cặp key–value (key bất kỳ).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Cặp key–value (key = object).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2957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Tham chiếu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Mạnh.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Yếu (GC tự động xóa object không còn tham chiếu).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Mạnh.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Yếu (GC tự động xóa cặp khi object key không còn tồn tại).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725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Duyệt (forEach, for...of)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✅ Có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❌ Không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✅ Có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❌ Không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61582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Thuộc tính size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✅ Có (mySet.size)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❌ Không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✅ Có (myMap.size)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❌ Không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15372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Use case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Tập hợp unique, loại bỏ trùng lặp trong mảng.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Quản lý object tạm thời (không cần duyệt, không lo rò rỉ bộ nhớ).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Lưu trữ dữ liệu key–value linh hoạt (key có thể là object, function, primitive).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Gắn metadata/ẩn dữ liệu cho object mà không làm rò rỉ bộ nhớ.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/>
          <p:nvPr/>
        </p:nvSpPr>
        <p:spPr>
          <a:xfrm>
            <a:off x="407034" y="217424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8"/>
          <p:cNvSpPr txBox="1"/>
          <p:nvPr>
            <p:ph type="title"/>
          </p:nvPr>
        </p:nvSpPr>
        <p:spPr>
          <a:xfrm>
            <a:off x="609600" y="2362200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</a:t>
            </a:r>
            <a:endParaRPr/>
          </a:p>
        </p:txBody>
      </p:sp>
      <p:pic>
        <p:nvPicPr>
          <p:cNvPr descr="Picture 3" id="104" name="Google Shape;10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9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1: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655318" y="1447801"/>
            <a:ext cx="10881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3200"/>
              <a:buFont typeface="Quattrocento Sans"/>
              <a:buNone/>
            </a:pPr>
            <a:r>
              <a:rPr i="0" lang="en-US" sz="2800" u="none" cap="none" strike="noStrike">
                <a:solidFill>
                  <a:srgbClr val="005241"/>
                </a:solidFill>
                <a:latin typeface="Tahoma"/>
                <a:ea typeface="Tahoma"/>
                <a:cs typeface="Tahoma"/>
                <a:sym typeface="Tahoma"/>
              </a:rPr>
              <a:t>Thực hiện tính tổng kết hợp với default values và rest operator như thế nào trong thực tế</a:t>
            </a:r>
            <a:endParaRPr i="0" sz="2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2025-08-18T07:11:49Z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